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Yeseva One" charset="1" panose="00000500000000000000"/>
      <p:regular r:id="rId23"/>
    </p:embeddedFont>
    <p:embeddedFont>
      <p:font typeface="Arimo" charset="1" panose="020B0604020202020204"/>
      <p:regular r:id="rId24"/>
    </p:embeddedFont>
    <p:embeddedFont>
      <p:font typeface="Libre Baskerville" charset="1" panose="02000000000000000000"/>
      <p:regular r:id="rId25"/>
    </p:embeddedFont>
    <p:embeddedFont>
      <p:font typeface="Libre Baskerville Bold" charset="1" panose="02000000000000000000"/>
      <p:regular r:id="rId26"/>
    </p:embeddedFont>
    <p:embeddedFont>
      <p:font typeface="Libre Baskerville Italics" charset="1" panose="02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6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20.png" Type="http://schemas.openxmlformats.org/officeDocument/2006/relationships/image"/><Relationship Id="rId9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1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8.png" Type="http://schemas.openxmlformats.org/officeDocument/2006/relationships/image"/><Relationship Id="rId7" Target="../media/image9.jpeg" Type="http://schemas.openxmlformats.org/officeDocument/2006/relationships/image"/><Relationship Id="rId8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0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png" Type="http://schemas.openxmlformats.org/officeDocument/2006/relationships/image"/><Relationship Id="rId7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png" Type="http://schemas.openxmlformats.org/officeDocument/2006/relationships/image"/><Relationship Id="rId12" Target="../media/image5.png" Type="http://schemas.openxmlformats.org/officeDocument/2006/relationships/image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-197427" y="5143500"/>
            <a:ext cx="18682855" cy="5278582"/>
          </a:xfrm>
          <a:prstGeom prst="rect">
            <a:avLst/>
          </a:prstGeom>
          <a:solidFill>
            <a:srgbClr val="C0E7FB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1028700" y="1127105"/>
            <a:ext cx="8612833" cy="3926614"/>
            <a:chOff x="0" y="0"/>
            <a:chExt cx="11483777" cy="523548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85836"/>
              <a:ext cx="11483777" cy="3549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40"/>
                </a:lnSpc>
              </a:pPr>
              <a:r>
                <a:rPr lang="en-US" sz="8700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Customer Segmentation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9311807" cy="12341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23"/>
                </a:lnSpc>
              </a:pPr>
              <a:r>
                <a:rPr lang="en-US" sz="2864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Data-Driven Personalized Perks to Improve Retention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868551"/>
            <a:ext cx="6791267" cy="1206215"/>
            <a:chOff x="0" y="0"/>
            <a:chExt cx="9055023" cy="160828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136481"/>
              <a:ext cx="6918651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Created by  Dr. Svitlana Kovalivska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38100"/>
              <a:ext cx="9055023" cy="6002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39"/>
                </a:lnSpc>
              </a:pPr>
              <a:r>
                <a:rPr lang="en-US" sz="2799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WITH THE  STUDY PURPOSES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99637" y="391552"/>
            <a:ext cx="1791949" cy="2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2"/>
              </a:lnSpc>
            </a:pPr>
            <a:r>
              <a:rPr lang="en-US" sz="174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TravelTide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072" r="0" b="-13938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57717"/>
            <a:ext cx="16230600" cy="3392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Data-Driven Customer Segmentation</a:t>
            </a:r>
          </a:p>
          <a:p>
            <a:pPr algn="ctr">
              <a:lnSpc>
                <a:spcPts val="8700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06633" y="5789681"/>
            <a:ext cx="7397155" cy="4289080"/>
          </a:xfrm>
          <a:custGeom>
            <a:avLst/>
            <a:gdLst/>
            <a:ahLst/>
            <a:cxnLst/>
            <a:rect r="r" b="b" t="t" l="l"/>
            <a:pathLst>
              <a:path h="4289080" w="7397155">
                <a:moveTo>
                  <a:pt x="0" y="0"/>
                </a:moveTo>
                <a:lnTo>
                  <a:pt x="7397155" y="0"/>
                </a:lnTo>
                <a:lnTo>
                  <a:pt x="7397155" y="4289079"/>
                </a:lnTo>
                <a:lnTo>
                  <a:pt x="0" y="428907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915" r="0" b="-191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66261" y="3797300"/>
            <a:ext cx="7877739" cy="222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35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KMeans clustering identified six traveler segments, later consolidated into four primary groups:</a:t>
            </a:r>
          </a:p>
          <a:p>
            <a:pPr algn="l">
              <a:lnSpc>
                <a:spcPts val="35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720908" y="5643749"/>
            <a:ext cx="7877739" cy="421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Python (Pandas, NumPy, Scikit-learn, Matplotlib, Seaborn) for data processing, clustering, and visualization.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SQL (PostgreSQL) for data extraction and transformation.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Machine Learning (KMeans clustering, PCA for dimensionality reduction) for customer segmentation.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720908" y="3619792"/>
            <a:ext cx="3940619" cy="178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35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Methodology, Technologies Used:</a:t>
            </a:r>
          </a:p>
          <a:p>
            <a:pPr algn="l">
              <a:lnSpc>
                <a:spcPts val="3500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-1072" r="0" b="-13938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57717"/>
            <a:ext cx="16230600" cy="1183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Clusters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048677" y="2191124"/>
            <a:ext cx="14190645" cy="3884689"/>
          </a:xfrm>
          <a:custGeom>
            <a:avLst/>
            <a:gdLst/>
            <a:ahLst/>
            <a:cxnLst/>
            <a:rect r="r" b="b" t="t" l="l"/>
            <a:pathLst>
              <a:path h="3884689" w="14190645">
                <a:moveTo>
                  <a:pt x="0" y="0"/>
                </a:moveTo>
                <a:lnTo>
                  <a:pt x="14190646" y="0"/>
                </a:lnTo>
                <a:lnTo>
                  <a:pt x="14190646" y="3884689"/>
                </a:lnTo>
                <a:lnTo>
                  <a:pt x="0" y="38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844887" y="5849007"/>
            <a:ext cx="4853462" cy="3973772"/>
          </a:xfrm>
          <a:custGeom>
            <a:avLst/>
            <a:gdLst/>
            <a:ahLst/>
            <a:cxnLst/>
            <a:rect r="r" b="b" t="t" l="l"/>
            <a:pathLst>
              <a:path h="3973772" w="4853462">
                <a:moveTo>
                  <a:pt x="0" y="0"/>
                </a:moveTo>
                <a:lnTo>
                  <a:pt x="4853462" y="0"/>
                </a:lnTo>
                <a:lnTo>
                  <a:pt x="4853462" y="3973773"/>
                </a:lnTo>
                <a:lnTo>
                  <a:pt x="0" y="3973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48677" y="5696045"/>
            <a:ext cx="5037983" cy="4126735"/>
          </a:xfrm>
          <a:custGeom>
            <a:avLst/>
            <a:gdLst/>
            <a:ahLst/>
            <a:cxnLst/>
            <a:rect r="r" b="b" t="t" l="l"/>
            <a:pathLst>
              <a:path h="4126735" w="5037983">
                <a:moveTo>
                  <a:pt x="0" y="0"/>
                </a:moveTo>
                <a:lnTo>
                  <a:pt x="5037983" y="0"/>
                </a:lnTo>
                <a:lnTo>
                  <a:pt x="5037983" y="4126735"/>
                </a:lnTo>
                <a:lnTo>
                  <a:pt x="0" y="41267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1072" r="0" b="-13938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295825" y="846158"/>
            <a:ext cx="11696350" cy="228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Persona Portret </a:t>
            </a:r>
          </a:p>
          <a:p>
            <a:pPr algn="ctr">
              <a:lnSpc>
                <a:spcPts val="87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09149" y="2778125"/>
            <a:ext cx="5228422" cy="6719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101961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Gender and Age: Female, 42 years old.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Since: 2022.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 History: 10 flights and 5 hotel stays via TravelTide.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 Characteristics:  </a:t>
            </a:r>
          </a:p>
          <a:p>
            <a:pPr algn="l">
              <a:lnSpc>
                <a:spcPts val="2800"/>
              </a:lnSpc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800" i="true">
                <a:solidFill>
                  <a:srgbClr val="000000"/>
                </a:solidFill>
                <a:latin typeface="Libre Baskerville Italics"/>
                <a:ea typeface="Libre Baskerville Italics"/>
                <a:cs typeface="Libre Baskerville Italics"/>
                <a:sym typeface="Libre Baskerville Italics"/>
              </a:rPr>
              <a:t>S</a:t>
            </a: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hort stays: average hotel stay duration is 3 nights.  </a:t>
            </a:r>
          </a:p>
          <a:p>
            <a:pPr algn="l">
              <a:lnSpc>
                <a:spcPts val="2800"/>
              </a:lnSpc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Minimal luggage: 25% flights with carry-on only.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Behavior: Prioritizes efficiency and minimizing travel time.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Recommended Perk:</a:t>
            </a: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VIP Lounge &amp; Priority Check-In.  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867133" y="2778125"/>
            <a:ext cx="5846607" cy="7071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844489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Gender and Age: Male, 23 years old.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Since: 2023.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 History: No trips booked through TravelTide.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Characteristics:  </a:t>
            </a:r>
          </a:p>
          <a:p>
            <a:pPr algn="l">
              <a:lnSpc>
                <a:spcPts val="2800"/>
              </a:lnSpc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Highly interested in deals and discounts.  </a:t>
            </a:r>
          </a:p>
          <a:p>
            <a:pPr algn="l">
              <a:lnSpc>
                <a:spcPts val="2800"/>
              </a:lnSpc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Prefers budget hotels and economy-class flights.  </a:t>
            </a:r>
          </a:p>
          <a:p>
            <a:pPr algn="l">
              <a:lnSpc>
                <a:spcPts val="2800"/>
              </a:lnSpc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Flexible with travel dates to secure better prices.</a:t>
            </a:r>
            <a:r>
              <a:rPr lang="en-US" sz="2800" i="true">
                <a:solidFill>
                  <a:srgbClr val="000000"/>
                </a:solidFill>
                <a:latin typeface="Libre Baskerville Italics"/>
                <a:ea typeface="Libre Baskerville Italics"/>
                <a:cs typeface="Libre Baskerville Italics"/>
                <a:sym typeface="Libre Baskerville Italics"/>
              </a:rPr>
              <a:t>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Behavior: Extremely price-sensitive, responds well to discounts.  </a:t>
            </a:r>
          </a:p>
          <a:p>
            <a:pPr algn="l" marL="604521" indent="-302261" lvl="1">
              <a:lnSpc>
                <a:spcPts val="2800"/>
              </a:lnSpc>
              <a:buFont typeface="Arial"/>
              <a:buChar char="•"/>
            </a:pPr>
            <a:r>
              <a:rPr lang="en-US" b="true" sz="280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Recommended Perk</a:t>
            </a:r>
            <a:r>
              <a:rPr lang="en-US" sz="28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: 20% Off First International Booking. 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856615" y="2787650"/>
            <a:ext cx="5807670" cy="671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174997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Gender and Age: Female, 31 years old.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User Since: 2020.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 History: 4 flights and 2 hotel stays via TravelTide.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 Characteristics:  </a:t>
            </a:r>
          </a:p>
          <a:p>
            <a:pPr algn="l">
              <a:lnSpc>
                <a:spcPts val="2799"/>
              </a:lnSpc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Travels for leisure, including international trips.  </a:t>
            </a:r>
          </a:p>
          <a:p>
            <a:pPr algn="l">
              <a:lnSpc>
                <a:spcPts val="2799"/>
              </a:lnSpc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Values flexibility: often books refundable tickets.  </a:t>
            </a:r>
          </a:p>
          <a:p>
            <a:pPr algn="l">
              <a:lnSpc>
                <a:spcPts val="2799"/>
              </a:lnSpc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Books both hotels and flights together.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Behavior: Enjoys traveling but prefers flexibility when booking. Moderate spending level.  </a:t>
            </a:r>
          </a:p>
          <a:p>
            <a:pPr algn="l" marL="604519" indent="-302260" lvl="1">
              <a:lnSpc>
                <a:spcPts val="27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Recommended Perk</a:t>
            </a:r>
            <a:r>
              <a:rPr lang="en-US" sz="2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: General 5% Travel Discount. 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3387" y="1939925"/>
            <a:ext cx="4634660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Business Traveler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17973" y="1784350"/>
            <a:ext cx="4348068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Bargain and Price-Sensitive Traveler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120423" y="1939925"/>
            <a:ext cx="4297105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General Traveler</a:t>
            </a:r>
          </a:p>
          <a:p>
            <a:pPr algn="l">
              <a:lnSpc>
                <a:spcPts val="3500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072" r="0" b="-13938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39210" y="1091467"/>
            <a:ext cx="16230600" cy="228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Perk Distribution &amp; Impact</a:t>
            </a:r>
          </a:p>
          <a:p>
            <a:pPr algn="ctr">
              <a:lnSpc>
                <a:spcPts val="8700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708302" y="2283049"/>
            <a:ext cx="13350558" cy="7726636"/>
          </a:xfrm>
          <a:custGeom>
            <a:avLst/>
            <a:gdLst/>
            <a:ahLst/>
            <a:cxnLst/>
            <a:rect r="r" b="b" t="t" l="l"/>
            <a:pathLst>
              <a:path h="7726636" w="13350558">
                <a:moveTo>
                  <a:pt x="0" y="0"/>
                </a:moveTo>
                <a:lnTo>
                  <a:pt x="13350558" y="0"/>
                </a:lnTo>
                <a:lnTo>
                  <a:pt x="13350558" y="7726636"/>
                </a:lnTo>
                <a:lnTo>
                  <a:pt x="0" y="77266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-1072" r="0" b="-13938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99637" y="1435326"/>
            <a:ext cx="11534686" cy="8030364"/>
          </a:xfrm>
          <a:custGeom>
            <a:avLst/>
            <a:gdLst/>
            <a:ahLst/>
            <a:cxnLst/>
            <a:rect r="r" b="b" t="t" l="l"/>
            <a:pathLst>
              <a:path h="8030364" w="11534686">
                <a:moveTo>
                  <a:pt x="0" y="0"/>
                </a:moveTo>
                <a:lnTo>
                  <a:pt x="11534686" y="0"/>
                </a:lnTo>
                <a:lnTo>
                  <a:pt x="11534686" y="8030364"/>
                </a:lnTo>
                <a:lnTo>
                  <a:pt x="0" y="80303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13885" y="2783508"/>
            <a:ext cx="7745415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10440"/>
              </a:lnSpc>
            </a:pPr>
            <a:r>
              <a:rPr lang="en-US" sz="8700" u="none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Key Results &amp; Perk Assignment Insights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12788936" y="1038225"/>
            <a:ext cx="4470364" cy="0"/>
          </a:xfrm>
          <a:prstGeom prst="line">
            <a:avLst/>
          </a:prstGeom>
          <a:ln cap="rnd" w="28575">
            <a:solidFill>
              <a:srgbClr val="846E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699637" y="391552"/>
            <a:ext cx="1791949" cy="2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2"/>
              </a:lnSpc>
            </a:pPr>
            <a:r>
              <a:rPr lang="en-US" sz="1740">
                <a:solidFill>
                  <a:srgbClr val="353839"/>
                </a:solidFill>
                <a:latin typeface="Arimo"/>
                <a:ea typeface="Arimo"/>
                <a:cs typeface="Arimo"/>
                <a:sym typeface="Arimo"/>
              </a:rPr>
              <a:t>TravelTide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072" r="0" b="-13938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85608" y="964311"/>
            <a:ext cx="16845508" cy="3392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Recommendations &amp; Next Steps</a:t>
            </a:r>
          </a:p>
          <a:p>
            <a:pPr algn="ctr">
              <a:lnSpc>
                <a:spcPts val="87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15522" y="4678531"/>
            <a:ext cx="7462097" cy="382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A/B Testing: Comparing personalized emails vs. generic rewards emails.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Metrics Monitored: Click-through rates, conversion rates, and booking frequency.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Expected Outcome: Higher engagement and increased loyalty with personalized perks.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78871" y="4931103"/>
            <a:ext cx="6113963" cy="306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Launch Personalized Perk-Based Email Campaigns.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Conduct A/B Testing on Reward Effectiveness.</a:t>
            </a: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Monitor and Continuously Optimize Perk Assignments.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328165" y="3449806"/>
            <a:ext cx="5126234" cy="134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Testing &amp; Optimization Strategy</a:t>
            </a:r>
          </a:p>
          <a:p>
            <a:pPr algn="l">
              <a:lnSpc>
                <a:spcPts val="35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0628737" y="3527753"/>
            <a:ext cx="4597955" cy="134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Implementation Strategy</a:t>
            </a:r>
          </a:p>
          <a:p>
            <a:pPr algn="l">
              <a:lnSpc>
                <a:spcPts val="3500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072" r="0" b="-13938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144000" y="971550"/>
            <a:ext cx="81153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Key Takeaways: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229822" y="3464396"/>
            <a:ext cx="5293557" cy="895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>
                <a:solidFill>
                  <a:srgbClr val="353839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Data-driven personalization improves customer retention.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29822" y="5294978"/>
            <a:ext cx="5293557" cy="895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>
                <a:solidFill>
                  <a:srgbClr val="353839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Segmentation allows for tailored marketing efforts.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29822" y="6896961"/>
            <a:ext cx="5293557" cy="135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>
                <a:solidFill>
                  <a:srgbClr val="353839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Perk optimization leads to increased customer loyalty and conversion.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09650"/>
            <a:ext cx="6222180" cy="3990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39"/>
              </a:lnSpc>
            </a:pPr>
            <a:r>
              <a:rPr lang="en-US" sz="86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Conclusion &amp; Business Impact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0" y="8278721"/>
            <a:ext cx="18580607" cy="1042035"/>
            <a:chOff x="0" y="0"/>
            <a:chExt cx="24774143" cy="1389380"/>
          </a:xfrm>
        </p:grpSpPr>
        <p:sp>
          <p:nvSpPr>
            <p:cNvPr name="AutoShape 10" id="10"/>
            <p:cNvSpPr/>
            <p:nvPr/>
          </p:nvSpPr>
          <p:spPr>
            <a:xfrm>
              <a:off x="0" y="6350"/>
              <a:ext cx="24774143" cy="0"/>
            </a:xfrm>
            <a:prstGeom prst="line">
              <a:avLst/>
            </a:prstGeom>
            <a:ln cap="rnd" w="12700">
              <a:solidFill>
                <a:srgbClr val="846E6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12387071" y="442383"/>
              <a:ext cx="10625329" cy="9469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Next Steps: Implement, measure, and optimize the rewards strategy.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3353527"/>
            <a:ext cx="1165350" cy="1165350"/>
            <a:chOff x="0" y="0"/>
            <a:chExt cx="1553800" cy="1553800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553800" cy="1553800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6B2AF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284661" y="516550"/>
              <a:ext cx="984478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01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144000" y="5184109"/>
            <a:ext cx="1165350" cy="1165350"/>
            <a:chOff x="0" y="0"/>
            <a:chExt cx="1553800" cy="1553800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553800" cy="1553800"/>
              <a:chOff x="0" y="0"/>
              <a:chExt cx="6350000" cy="63500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6B2AF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284661" y="516550"/>
              <a:ext cx="984478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02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144000" y="7014691"/>
            <a:ext cx="1165350" cy="1165350"/>
            <a:chOff x="0" y="0"/>
            <a:chExt cx="1553800" cy="1553800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1553800" cy="1553800"/>
              <a:chOff x="0" y="0"/>
              <a:chExt cx="6350000" cy="63500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B6B2AF"/>
              </a:solidFill>
            </p:spPr>
          </p:sp>
        </p:grpSp>
        <p:sp>
          <p:nvSpPr>
            <p:cNvPr name="TextBox 23" id="23"/>
            <p:cNvSpPr txBox="true"/>
            <p:nvPr/>
          </p:nvSpPr>
          <p:spPr>
            <a:xfrm rot="0">
              <a:off x="284661" y="516550"/>
              <a:ext cx="984478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6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03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28" id="28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072" r="0" b="-13938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13898" y="3342537"/>
            <a:ext cx="10260205" cy="3601926"/>
            <a:chOff x="0" y="0"/>
            <a:chExt cx="13680273" cy="480256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491486"/>
              <a:ext cx="13680273" cy="1839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1049"/>
                </a:lnSpc>
              </a:pPr>
              <a:r>
                <a:rPr lang="en-US" sz="8700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Thank You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446043" y="-38100"/>
              <a:ext cx="10788187" cy="4936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217"/>
                </a:lnSpc>
                <a:spcBef>
                  <a:spcPct val="0"/>
                </a:spcBef>
              </a:pPr>
              <a:r>
                <a:rPr lang="en-US" sz="2298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Presented by Dr. Svitlana Kovalivska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197061" y="821853"/>
              <a:ext cx="13286151" cy="118335"/>
            </a:xfrm>
            <a:prstGeom prst="rect">
              <a:avLst/>
            </a:prstGeom>
            <a:solidFill>
              <a:srgbClr val="846E67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97061" y="3707804"/>
              <a:ext cx="13286151" cy="118335"/>
            </a:xfrm>
            <a:prstGeom prst="rect">
              <a:avLst/>
            </a:prstGeom>
            <a:solidFill>
              <a:srgbClr val="846E67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446043" y="4387278"/>
              <a:ext cx="10788187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353839"/>
                  </a:solidFill>
                  <a:latin typeface="Arimo"/>
                  <a:ea typeface="Arimo"/>
                  <a:cs typeface="Arimo"/>
                  <a:sym typeface="Arimo"/>
                </a:rPr>
                <a:t>Personalized rewards are the future of TravelTide’s customer retention strategy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072" r="0" b="-13938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231569" y="2370661"/>
            <a:ext cx="5042838" cy="10248306"/>
            <a:chOff x="0" y="0"/>
            <a:chExt cx="5001260" cy="101638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6"/>
              <a:stretch>
                <a:fillRect l="-45" t="0" r="-45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7"/>
              <a:stretch>
                <a:fillRect l="-112550" t="0" r="-11255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947917" y="904925"/>
            <a:ext cx="7046016" cy="9140887"/>
            <a:chOff x="0" y="0"/>
            <a:chExt cx="9394688" cy="1218784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9394688" cy="4919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70"/>
                </a:lnSpc>
              </a:pPr>
              <a:r>
                <a:rPr lang="en-US" sz="8700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TravelTide’s Business Landscape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675797"/>
              <a:ext cx="8279714" cy="65120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76"/>
                </a:lnSpc>
              </a:pPr>
              <a:r>
                <a:rPr lang="en-US" sz="2340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Brief Overview: TravelTide is a leading e-booking platform launched in 2021, known for its best-in-class search and data aggregation.</a:t>
              </a:r>
            </a:p>
            <a:p>
              <a:pPr algn="l" marL="0" indent="0" lvl="0">
                <a:lnSpc>
                  <a:spcPts val="3276"/>
                </a:lnSpc>
              </a:pPr>
            </a:p>
            <a:p>
              <a:pPr algn="l" marL="0" indent="0" lvl="0">
                <a:lnSpc>
                  <a:spcPts val="3276"/>
                </a:lnSpc>
              </a:pPr>
              <a:r>
                <a:rPr lang="en-US" sz="2340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Challenge: Despite a competitive advantage in inventory and technology, customer retention remains a challenge.</a:t>
              </a:r>
            </a:p>
            <a:p>
              <a:pPr algn="l" marL="0" indent="0" lvl="0">
                <a:lnSpc>
                  <a:spcPts val="3276"/>
                </a:lnSpc>
              </a:pPr>
            </a:p>
            <a:p>
              <a:pPr algn="l" marL="0" indent="0" lvl="0">
                <a:lnSpc>
                  <a:spcPts val="3276"/>
                </a:lnSpc>
              </a:pPr>
              <a:r>
                <a:rPr lang="en-US" sz="2340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Goal: Implement a data-driven personalized rewards strategy to boost repeat bookings.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072" r="0" b="-13938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95648" y="1929328"/>
            <a:ext cx="8496705" cy="1183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Overview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83182" y="9374723"/>
            <a:ext cx="11721636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Presented by</a:t>
            </a: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Dr. Svitlana Kovalivska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087464" y="4702610"/>
            <a:ext cx="377719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087464" y="5443021"/>
            <a:ext cx="377719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Problem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87464" y="6185971"/>
            <a:ext cx="3379147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Strategic Objectives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80150" y="7271821"/>
            <a:ext cx="377719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Extraction and Preparation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03264" y="4702610"/>
            <a:ext cx="4344303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Feature Engineering &amp; Data Enhancements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03264" y="5922446"/>
            <a:ext cx="377719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Cleaning &amp; Handling Outliers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03964" y="6939498"/>
            <a:ext cx="377719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Exploratory Data Analysis Insights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94439" y="7867650"/>
            <a:ext cx="4050235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Data-Driven Customer Segmentation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56724" y="4698747"/>
            <a:ext cx="377719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Persona Portret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56724" y="5443021"/>
            <a:ext cx="3777199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Perk Distribution &amp; Impact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56724" y="6605071"/>
            <a:ext cx="377719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Recommendation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91381" y="4667685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91381" y="5408096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91381" y="6151046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91381" y="7271821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607881" y="4667685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607881" y="596975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06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607881" y="690457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07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645981" y="773642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08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760653" y="4698747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09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761746" y="544270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10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760653" y="667597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756724" y="7507823"/>
            <a:ext cx="3777199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Conclusion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847566" y="7472898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12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39" id="39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072" r="0" b="-13938"/>
              </a:stretch>
            </a:blipFill>
          </p:spPr>
        </p:sp>
        <p:sp>
          <p:nvSpPr>
            <p:cNvPr name="TextBox 40" id="40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857041" y="0"/>
            <a:ext cx="9430959" cy="10287000"/>
            <a:chOff x="0" y="0"/>
            <a:chExt cx="2483874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8387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83874">
                  <a:moveTo>
                    <a:pt x="0" y="0"/>
                  </a:moveTo>
                  <a:lnTo>
                    <a:pt x="2483874" y="0"/>
                  </a:lnTo>
                  <a:lnTo>
                    <a:pt x="248387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2483874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855779" y="1761600"/>
            <a:ext cx="7433482" cy="6763799"/>
          </a:xfrm>
          <a:custGeom>
            <a:avLst/>
            <a:gdLst/>
            <a:ahLst/>
            <a:cxnLst/>
            <a:rect r="r" b="b" t="t" l="l"/>
            <a:pathLst>
              <a:path h="6763799" w="7433482">
                <a:moveTo>
                  <a:pt x="0" y="0"/>
                </a:moveTo>
                <a:lnTo>
                  <a:pt x="7433483" y="0"/>
                </a:lnTo>
                <a:lnTo>
                  <a:pt x="7433483" y="6763800"/>
                </a:lnTo>
                <a:lnTo>
                  <a:pt x="0" y="67638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78627" y="3433864"/>
            <a:ext cx="5122944" cy="121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35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Problem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78627" y="6171563"/>
            <a:ext cx="5168852" cy="3049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52"/>
              </a:lnSpc>
            </a:pPr>
            <a:r>
              <a:rPr lang="en-US" sz="218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TravelTide, a fast-growing e-booking platform launched in 2021, excels in travel search and data aggregation but faces challenges in customer retention. A data-driven rewards strategy that personalizes incentives based on customer behaviour was developed to strengthen loyalty and engagement.</a:t>
            </a:r>
          </a:p>
        </p:txBody>
      </p:sp>
      <p:sp>
        <p:nvSpPr>
          <p:cNvPr name="AutoShape 10" id="10"/>
          <p:cNvSpPr/>
          <p:nvPr/>
        </p:nvSpPr>
        <p:spPr>
          <a:xfrm>
            <a:off x="1778627" y="5437924"/>
            <a:ext cx="5122944" cy="0"/>
          </a:xfrm>
          <a:prstGeom prst="line">
            <a:avLst/>
          </a:prstGeom>
          <a:ln cap="flat" w="38100">
            <a:solidFill>
              <a:srgbClr val="846E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699637" y="391552"/>
            <a:ext cx="1791949" cy="2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2"/>
              </a:lnSpc>
            </a:pPr>
            <a:r>
              <a:rPr lang="en-US" sz="174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TravelTide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072" r="0" b="-13938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5358840" y="1108553"/>
            <a:ext cx="11859377" cy="8069894"/>
          </a:xfrm>
          <a:prstGeom prst="rect">
            <a:avLst/>
          </a:prstGeom>
          <a:solidFill>
            <a:srgbClr val="C0E7FB"/>
          </a:solidFill>
        </p:spPr>
      </p:sp>
      <p:grpSp>
        <p:nvGrpSpPr>
          <p:cNvPr name="Group 5" id="5"/>
          <p:cNvGrpSpPr/>
          <p:nvPr/>
        </p:nvGrpSpPr>
        <p:grpSpPr>
          <a:xfrm rot="0">
            <a:off x="5607369" y="1365529"/>
            <a:ext cx="11362320" cy="7555943"/>
            <a:chOff x="0" y="0"/>
            <a:chExt cx="122225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2256" cy="812800"/>
            </a:xfrm>
            <a:custGeom>
              <a:avLst/>
              <a:gdLst/>
              <a:ahLst/>
              <a:cxnLst/>
              <a:rect r="r" b="b" t="t" l="l"/>
              <a:pathLst>
                <a:path h="812800" w="1222256">
                  <a:moveTo>
                    <a:pt x="0" y="0"/>
                  </a:moveTo>
                  <a:lnTo>
                    <a:pt x="1222256" y="0"/>
                  </a:lnTo>
                  <a:lnTo>
                    <a:pt x="122225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/>
              <a:stretch>
                <a:fillRect l="0" t="-3808" r="0" b="-3808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23248" y="890384"/>
            <a:ext cx="6982269" cy="8506232"/>
            <a:chOff x="0" y="0"/>
            <a:chExt cx="9309692" cy="11341642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9309692" cy="11341642"/>
            </a:xfrm>
            <a:prstGeom prst="rect">
              <a:avLst/>
            </a:prstGeom>
            <a:solidFill>
              <a:srgbClr val="C0E7FB"/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524778" y="599691"/>
              <a:ext cx="8260135" cy="33266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9657"/>
                </a:lnSpc>
              </a:pPr>
              <a:r>
                <a:rPr lang="en-US" sz="8699">
                  <a:solidFill>
                    <a:srgbClr val="000000"/>
                  </a:solidFill>
                  <a:latin typeface="Yeseva One"/>
                  <a:ea typeface="Yeseva One"/>
                  <a:cs typeface="Yeseva One"/>
                  <a:sym typeface="Yeseva One"/>
                </a:rPr>
                <a:t>Strategic Objectives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524778" y="4261776"/>
              <a:ext cx="8260135" cy="6537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43"/>
                </a:lnSpc>
              </a:pPr>
              <a:r>
                <a:rPr lang="en-US" sz="2531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Enhance Retention: Offer targeted, high-value perks based on travel behavior.</a:t>
              </a:r>
            </a:p>
            <a:p>
              <a:pPr algn="ctr" marL="0" indent="0" lvl="0">
                <a:lnSpc>
                  <a:spcPts val="3543"/>
                </a:lnSpc>
              </a:pPr>
            </a:p>
            <a:p>
              <a:pPr algn="ctr" marL="0" indent="0" lvl="0">
                <a:lnSpc>
                  <a:spcPts val="3543"/>
                </a:lnSpc>
              </a:pPr>
              <a:r>
                <a:rPr lang="en-US" sz="2531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Improve Conversion Rates: Replace generic rewards with personalized offers.</a:t>
              </a:r>
            </a:p>
            <a:p>
              <a:pPr algn="ctr" marL="0" indent="0" lvl="0">
                <a:lnSpc>
                  <a:spcPts val="3543"/>
                </a:lnSpc>
              </a:pPr>
            </a:p>
            <a:p>
              <a:pPr algn="ctr" marL="0" indent="0" lvl="0">
                <a:lnSpc>
                  <a:spcPts val="3543"/>
                </a:lnSpc>
              </a:pPr>
              <a:r>
                <a:rPr lang="en-US" sz="2531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Create a Competitive Edge: Leverage customer insights to increase engagement.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99637" y="391552"/>
            <a:ext cx="1791949" cy="246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2"/>
              </a:lnSpc>
            </a:pPr>
            <a:r>
              <a:rPr lang="en-US" sz="1740">
                <a:solidFill>
                  <a:srgbClr val="353839"/>
                </a:solidFill>
                <a:latin typeface="Arimo"/>
                <a:ea typeface="Arimo"/>
                <a:cs typeface="Arimo"/>
                <a:sym typeface="Arimo"/>
              </a:rPr>
              <a:t>TravelTide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072" r="0" b="-13938"/>
              </a:stretch>
            </a:blipFill>
          </p:spPr>
        </p:sp>
        <p:sp>
          <p:nvSpPr>
            <p:cNvPr name="TextBox 20" id="20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887307" y="3462437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2700" y="9934678"/>
            <a:ext cx="18300700" cy="704643"/>
            <a:chOff x="0" y="0"/>
            <a:chExt cx="4819937" cy="1855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9938" cy="185585"/>
            </a:xfrm>
            <a:custGeom>
              <a:avLst/>
              <a:gdLst/>
              <a:ahLst/>
              <a:cxnLst/>
              <a:rect r="r" b="b" t="t" l="l"/>
              <a:pathLst>
                <a:path h="185585" w="4819938">
                  <a:moveTo>
                    <a:pt x="0" y="0"/>
                  </a:moveTo>
                  <a:lnTo>
                    <a:pt x="4819938" y="0"/>
                  </a:lnTo>
                  <a:lnTo>
                    <a:pt x="4819938" y="185585"/>
                  </a:lnTo>
                  <a:lnTo>
                    <a:pt x="0" y="185585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4819937" cy="2522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1009650"/>
            <a:ext cx="16230600" cy="266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440"/>
              </a:lnSpc>
              <a:spcBef>
                <a:spcPct val="0"/>
              </a:spcBef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Data Extraction and Preparation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718078" y="4483527"/>
            <a:ext cx="4393625" cy="2664079"/>
            <a:chOff x="0" y="0"/>
            <a:chExt cx="5858166" cy="355210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5858166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Data Sources: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48182"/>
              <a:ext cx="5858166" cy="26039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Travel sessions, booking history, and customer profiles from PostgreSQL.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315610" y="4483527"/>
            <a:ext cx="4393625" cy="2168779"/>
            <a:chOff x="0" y="0"/>
            <a:chExt cx="5858166" cy="289170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5858166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Preprocessing: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48182"/>
              <a:ext cx="5858166" cy="19435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Data cleaning, missing value imputation, outlier detection.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913142" y="4483527"/>
            <a:ext cx="4393625" cy="2168779"/>
            <a:chOff x="0" y="0"/>
            <a:chExt cx="5858166" cy="289170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5858166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Feature Engineering: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948182"/>
              <a:ext cx="5858166" cy="19435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Travel patterns, behavioral signals, spending habits.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072" r="0" b="-13938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57400" y="1171575"/>
            <a:ext cx="16230600" cy="3392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Feature Engineering &amp; Data Enhancements</a:t>
            </a:r>
          </a:p>
          <a:p>
            <a:pPr algn="ctr">
              <a:lnSpc>
                <a:spcPts val="87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28165" y="4313328"/>
            <a:ext cx="4650024" cy="183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00"/>
              </a:lnSpc>
            </a:pPr>
            <a:r>
              <a:rPr lang="en-US" sz="29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Introduced more then 20 New Features to improve customer profiling and perk assignment.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8165" y="3650375"/>
            <a:ext cx="3940619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97504" y="4332378"/>
            <a:ext cx="12272859" cy="544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Fare per Seat: 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More accurate relative ticket pricing instead of Base Fare.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Lead Time to Departure: 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Measures how far in advance bookings are made.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Booking Frequency: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Tracks number of bookings within the last 6/12 months.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Average Trip Duration: 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Helps differentiate between short-term vs. long-haul travelers.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Flight-to-Hotel Ratio: 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Identifies whether a user books flights alone or as packages.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Cancellation Rate: 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Determines risk of cancellations for flexible booking perks.</a:t>
            </a:r>
          </a:p>
          <a:p>
            <a:pPr algn="l">
              <a:lnSpc>
                <a:spcPts val="2324"/>
              </a:lnSpc>
            </a:pPr>
          </a:p>
          <a:p>
            <a:pPr algn="l" marL="539749" indent="-269875" lvl="1">
              <a:lnSpc>
                <a:spcPts val="2324"/>
              </a:lnSpc>
              <a:buFont typeface="Arial"/>
              <a:buChar char="•"/>
            </a:pPr>
            <a:r>
              <a:rPr lang="en-US" b="true" sz="249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Engagement Score:</a:t>
            </a:r>
            <a:r>
              <a:rPr lang="en-US" sz="24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Based on session duration, clicks, and search activity.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02472" y="3650375"/>
            <a:ext cx="6210432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Key Features Added:</a:t>
            </a:r>
          </a:p>
          <a:p>
            <a:pPr algn="l">
              <a:lnSpc>
                <a:spcPts val="3500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072" r="0" b="-13938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Organic Line Element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Curve Line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9530422" y="5138738"/>
            <a:ext cx="7418719" cy="9525"/>
          </a:xfrm>
          <a:prstGeom prst="rect">
            <a:avLst/>
          </a:prstGeom>
          <a:solidFill>
            <a:srgbClr val="9B9794"/>
          </a:solidFill>
        </p:spPr>
      </p:sp>
      <p:sp>
        <p:nvSpPr>
          <p:cNvPr name="AutoShape 5" id="5"/>
          <p:cNvSpPr/>
          <p:nvPr/>
        </p:nvSpPr>
        <p:spPr>
          <a:xfrm rot="0">
            <a:off x="0" y="0"/>
            <a:ext cx="7884316" cy="10287000"/>
          </a:xfrm>
          <a:prstGeom prst="rect">
            <a:avLst/>
          </a:prstGeom>
          <a:solidFill>
            <a:srgbClr val="9B9794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1214910" y="2125980"/>
            <a:ext cx="5435446" cy="609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57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Data Cleaning &amp; Handling Outliers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023034" y="1837339"/>
            <a:ext cx="5926107" cy="3271324"/>
            <a:chOff x="0" y="0"/>
            <a:chExt cx="7901476" cy="436176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7901476" cy="56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18"/>
                </a:lnSpc>
              </a:pPr>
              <a:r>
                <a:rPr lang="en-US" sz="2765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Outlier Detection: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841015"/>
              <a:ext cx="7901476" cy="3520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Identified extreme booking behaviors, such as unusually high spending or frequent cancellations.</a:t>
              </a:r>
            </a:p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Used Interquartile Range (IQR) and Z-score methods to flag outliers.</a:t>
              </a:r>
            </a:p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Special segmentation applied for high-value travelers (luxury segment).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23034" y="6276191"/>
            <a:ext cx="5926107" cy="3271324"/>
            <a:chOff x="0" y="0"/>
            <a:chExt cx="7901476" cy="436176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7901476" cy="56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18"/>
                </a:lnSpc>
              </a:pPr>
              <a:r>
                <a:rPr lang="en-US" sz="2765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Handling Negative Night Stays: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41015"/>
              <a:ext cx="7901476" cy="3520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Detected anomalies in check-in and check-out dates (e.g., negative nights due to reversed timestamps).</a:t>
              </a:r>
            </a:p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Corrected by swapping incorrect values or removing invalid records.</a:t>
              </a:r>
            </a:p>
            <a:p>
              <a:pPr algn="l" marL="467604" indent="-233802" lvl="1">
                <a:lnSpc>
                  <a:spcPts val="3032"/>
                </a:lnSpc>
                <a:buFont typeface="Arial"/>
                <a:buChar char="•"/>
              </a:pPr>
              <a:r>
                <a:rPr lang="en-US" sz="2165">
                  <a:solidFill>
                    <a:srgbClr val="353839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Ensured clean and reliable data before clustering.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144000" y="1904014"/>
            <a:ext cx="1402784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sz="6999">
                <a:solidFill>
                  <a:srgbClr val="000000">
                    <a:alpha val="49804"/>
                  </a:srgb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6342866"/>
            <a:ext cx="1402784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sz="6999">
                <a:solidFill>
                  <a:srgbClr val="000000">
                    <a:alpha val="49804"/>
                  </a:srgb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02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22" id="22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072" r="0" b="-13938"/>
              </a:stretch>
            </a:blipFill>
          </p:spPr>
        </p:sp>
        <p:sp>
          <p:nvSpPr>
            <p:cNvPr name="TextBox 23" id="23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90123" y="1100587"/>
            <a:ext cx="16230600" cy="228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sz="87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Exploratory Data Analysis Insights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1871" y="2870301"/>
            <a:ext cx="5591549" cy="3505200"/>
            <a:chOff x="0" y="0"/>
            <a:chExt cx="7455398" cy="46736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8"/>
            <a:srcRect l="5914" t="0" r="5914" b="0"/>
            <a:stretch>
              <a:fillRect/>
            </a:stretch>
          </p:blipFill>
          <p:spPr>
            <a:xfrm flipH="false" flipV="false">
              <a:off x="0" y="0"/>
              <a:ext cx="7455398" cy="4673600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91315" y="6560190"/>
            <a:ext cx="5432105" cy="3505200"/>
            <a:chOff x="0" y="0"/>
            <a:chExt cx="7242806" cy="4673600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9"/>
            <a:srcRect l="6889" t="0" r="6889" b="0"/>
            <a:stretch>
              <a:fillRect/>
            </a:stretch>
          </p:blipFill>
          <p:spPr>
            <a:xfrm flipH="false" flipV="false">
              <a:off x="0" y="0"/>
              <a:ext cx="7242806" cy="4673600"/>
            </a:xfrm>
            <a:prstGeom prst="rect">
              <a:avLst/>
            </a:prstGeom>
          </p:spPr>
        </p:pic>
      </p:grpSp>
      <p:sp>
        <p:nvSpPr>
          <p:cNvPr name="Freeform 11" id="11"/>
          <p:cNvSpPr/>
          <p:nvPr/>
        </p:nvSpPr>
        <p:spPr>
          <a:xfrm flipH="false" flipV="false" rot="0">
            <a:off x="5410944" y="3396740"/>
            <a:ext cx="6023838" cy="3576654"/>
          </a:xfrm>
          <a:custGeom>
            <a:avLst/>
            <a:gdLst/>
            <a:ahLst/>
            <a:cxnLst/>
            <a:rect r="r" b="b" t="t" l="l"/>
            <a:pathLst>
              <a:path h="3576654" w="6023838">
                <a:moveTo>
                  <a:pt x="0" y="0"/>
                </a:moveTo>
                <a:lnTo>
                  <a:pt x="6023838" y="0"/>
                </a:lnTo>
                <a:lnTo>
                  <a:pt x="6023838" y="3576654"/>
                </a:lnTo>
                <a:lnTo>
                  <a:pt x="0" y="357665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540523" y="6759798"/>
            <a:ext cx="4415306" cy="3305592"/>
          </a:xfrm>
          <a:custGeom>
            <a:avLst/>
            <a:gdLst/>
            <a:ahLst/>
            <a:cxnLst/>
            <a:rect r="r" b="b" t="t" l="l"/>
            <a:pathLst>
              <a:path h="3305592" w="4415306">
                <a:moveTo>
                  <a:pt x="0" y="0"/>
                </a:moveTo>
                <a:lnTo>
                  <a:pt x="4415306" y="0"/>
                </a:lnTo>
                <a:lnTo>
                  <a:pt x="4415306" y="3305592"/>
                </a:lnTo>
                <a:lnTo>
                  <a:pt x="0" y="330559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-6683" r="0" b="-6683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872932" y="3531240"/>
            <a:ext cx="5466388" cy="611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Booking Trends: Majority of users browse but don’t convert.</a:t>
            </a:r>
          </a:p>
          <a:p>
            <a:pPr algn="l">
              <a:lnSpc>
                <a:spcPts val="3000"/>
              </a:lnSpc>
            </a:pP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Engagement Metrics: Click rate, session duration, and lead time analyzed.</a:t>
            </a:r>
          </a:p>
          <a:p>
            <a:pPr algn="l">
              <a:lnSpc>
                <a:spcPts val="3000"/>
              </a:lnSpc>
            </a:pPr>
          </a:p>
          <a:p>
            <a:pPr algn="l" marL="647700" indent="-323850" lvl="1">
              <a:lnSpc>
                <a:spcPts val="3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Customer Behavior Groups: Identified trends in cost sensitivity, flexibility, and travel frequency.</a:t>
            </a:r>
          </a:p>
          <a:p>
            <a:pPr algn="l">
              <a:lnSpc>
                <a:spcPts val="300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-85725" y="-219075"/>
            <a:ext cx="7788600" cy="1256399"/>
            <a:chOff x="0" y="0"/>
            <a:chExt cx="10384800" cy="1675198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0384800" cy="1176342"/>
              <a:chOff x="0" y="0"/>
              <a:chExt cx="2791258" cy="31618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2791259" cy="316181"/>
              </a:xfrm>
              <a:custGeom>
                <a:avLst/>
                <a:gdLst/>
                <a:ahLst/>
                <a:cxnLst/>
                <a:rect r="r" b="b" t="t" l="l"/>
                <a:pathLst>
                  <a:path h="316181" w="2791259">
                    <a:moveTo>
                      <a:pt x="0" y="0"/>
                    </a:moveTo>
                    <a:lnTo>
                      <a:pt x="2791259" y="0"/>
                    </a:lnTo>
                    <a:lnTo>
                      <a:pt x="2791259" y="316181"/>
                    </a:lnTo>
                    <a:lnTo>
                      <a:pt x="0" y="316181"/>
                    </a:lnTo>
                    <a:close/>
                  </a:path>
                </a:pathLst>
              </a:custGeom>
              <a:solidFill>
                <a:srgbClr val="846E67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33350"/>
                <a:ext cx="2791258" cy="44953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111436" y="272796"/>
              <a:ext cx="3198291" cy="1402402"/>
              <a:chOff x="0" y="0"/>
              <a:chExt cx="790147" cy="34646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790147" cy="346468"/>
              </a:xfrm>
              <a:custGeom>
                <a:avLst/>
                <a:gdLst/>
                <a:ahLst/>
                <a:cxnLst/>
                <a:rect r="r" b="b" t="t" l="l"/>
                <a:pathLst>
                  <a:path h="346468" w="790147">
                    <a:moveTo>
                      <a:pt x="592610" y="0"/>
                    </a:moveTo>
                    <a:lnTo>
                      <a:pt x="0" y="0"/>
                    </a:lnTo>
                    <a:lnTo>
                      <a:pt x="0" y="346468"/>
                    </a:lnTo>
                    <a:lnTo>
                      <a:pt x="592610" y="346468"/>
                    </a:lnTo>
                    <a:lnTo>
                      <a:pt x="790147" y="173234"/>
                    </a:lnTo>
                    <a:lnTo>
                      <a:pt x="592610" y="0"/>
                    </a:lnTo>
                    <a:close/>
                  </a:path>
                </a:pathLst>
              </a:custGeom>
              <a:solidFill>
                <a:srgbClr val="C0E7FB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33350"/>
                <a:ext cx="679033" cy="47981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05"/>
                  </a:lnSpc>
                </a:pPr>
              </a:p>
            </p:txBody>
          </p:sp>
        </p:grpSp>
        <p:sp>
          <p:nvSpPr>
            <p:cNvPr name="Freeform 21" id="21"/>
            <p:cNvSpPr/>
            <p:nvPr/>
          </p:nvSpPr>
          <p:spPr>
            <a:xfrm flipH="false" flipV="false" rot="0">
              <a:off x="466038" y="690921"/>
              <a:ext cx="581111" cy="527231"/>
            </a:xfrm>
            <a:custGeom>
              <a:avLst/>
              <a:gdLst/>
              <a:ahLst/>
              <a:cxnLst/>
              <a:rect r="r" b="b" t="t" l="l"/>
              <a:pathLst>
                <a:path h="527231" w="581111">
                  <a:moveTo>
                    <a:pt x="0" y="0"/>
                  </a:moveTo>
                  <a:lnTo>
                    <a:pt x="581111" y="0"/>
                  </a:lnTo>
                  <a:lnTo>
                    <a:pt x="581111" y="527231"/>
                  </a:lnTo>
                  <a:lnTo>
                    <a:pt x="0" y="5272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-1072" r="0" b="-13938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1047149" y="820520"/>
              <a:ext cx="2389266" cy="322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722"/>
                </a:lnSpc>
              </a:pPr>
              <a:r>
                <a:rPr lang="en-US" sz="1740">
                  <a:solidFill>
                    <a:srgbClr val="353839"/>
                  </a:solidFill>
                  <a:latin typeface="Yeseva One"/>
                  <a:ea typeface="Yeseva One"/>
                  <a:cs typeface="Yeseva One"/>
                  <a:sym typeface="Yeseva One"/>
                </a:rPr>
                <a:t>TravelTide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663834" y="9613720"/>
            <a:ext cx="3190932" cy="1094632"/>
            <a:chOff x="0" y="0"/>
            <a:chExt cx="1143558" cy="39229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43558" cy="392291"/>
            </a:xfrm>
            <a:custGeom>
              <a:avLst/>
              <a:gdLst/>
              <a:ahLst/>
              <a:cxnLst/>
              <a:rect r="r" b="b" t="t" l="l"/>
              <a:pathLst>
                <a:path h="392291" w="1143558">
                  <a:moveTo>
                    <a:pt x="0" y="0"/>
                  </a:moveTo>
                  <a:lnTo>
                    <a:pt x="1143558" y="0"/>
                  </a:lnTo>
                  <a:lnTo>
                    <a:pt x="1143558" y="392291"/>
                  </a:lnTo>
                  <a:lnTo>
                    <a:pt x="0" y="392291"/>
                  </a:lnTo>
                  <a:close/>
                </a:path>
              </a:pathLst>
            </a:custGeom>
            <a:solidFill>
              <a:srgbClr val="846E67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33350"/>
              <a:ext cx="1143558" cy="5256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05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DAGfHPLPL2Y</dc:identifier>
  <dcterms:modified xsi:type="dcterms:W3CDTF">2011-08-01T06:04:30Z</dcterms:modified>
  <cp:revision>1</cp:revision>
  <dc:title>TravelTideProjectPresentation</dc:title>
</cp:coreProperties>
</file>

<file path=docProps/thumbnail.jpeg>
</file>